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23"/>
  </p:notesMasterIdLst>
  <p:handoutMasterIdLst>
    <p:handoutMasterId r:id="rId24"/>
  </p:handoutMasterIdLst>
  <p:sldIdLst>
    <p:sldId id="264" r:id="rId2"/>
    <p:sldId id="273" r:id="rId3"/>
    <p:sldId id="281" r:id="rId4"/>
    <p:sldId id="270" r:id="rId5"/>
    <p:sldId id="274" r:id="rId6"/>
    <p:sldId id="275" r:id="rId7"/>
    <p:sldId id="280" r:id="rId8"/>
    <p:sldId id="279" r:id="rId9"/>
    <p:sldId id="278" r:id="rId10"/>
    <p:sldId id="292" r:id="rId11"/>
    <p:sldId id="289" r:id="rId12"/>
    <p:sldId id="290" r:id="rId13"/>
    <p:sldId id="29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60" r:id="rId22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宜芬 林" initials="宜芬" lastIdx="1" clrIdx="0">
    <p:extLst>
      <p:ext uri="{19B8F6BF-5375-455C-9EA6-DF929625EA0E}">
        <p15:presenceInfo xmlns:p15="http://schemas.microsoft.com/office/powerpoint/2012/main" xmlns="" userId="aba83431a2d473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84B"/>
    <a:srgbClr val="F3F3F3"/>
    <a:srgbClr val="FFF7EF"/>
    <a:srgbClr val="FFE9D1"/>
    <a:srgbClr val="FFF5E7"/>
    <a:srgbClr val="FDEDDF"/>
    <a:srgbClr val="FCDFC4"/>
    <a:srgbClr val="F7DA9F"/>
    <a:srgbClr val="90B7FE"/>
    <a:srgbClr val="4184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 autoAdjust="0"/>
  </p:normalViewPr>
  <p:slideViewPr>
    <p:cSldViewPr showGuides="1">
      <p:cViewPr varScale="1">
        <p:scale>
          <a:sx n="67" d="100"/>
          <a:sy n="67" d="100"/>
        </p:scale>
        <p:origin x="-1120" y="-7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xmlns="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xmlns="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xmlns="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xmlns="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xmlns="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jpeg"/><Relationship Id="rId9" Type="http://schemas.microsoft.com/office/2007/relationships/hdphoto" Target="../media/hdphoto1.wdp"/><Relationship Id="rId1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_KSO_Shape"/>
          <p:cNvSpPr/>
          <p:nvPr>
            <p:custDataLst>
              <p:tags r:id="rId1"/>
            </p:custDataLst>
          </p:nvPr>
        </p:nvSpPr>
        <p:spPr>
          <a:xfrm rot="10800000">
            <a:off x="4139952" y="4900162"/>
            <a:ext cx="5766048" cy="176630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90B7FE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PA_KSO_Shape"/>
          <p:cNvSpPr/>
          <p:nvPr>
            <p:custDataLst>
              <p:tags r:id="rId2"/>
            </p:custDataLst>
          </p:nvPr>
        </p:nvSpPr>
        <p:spPr>
          <a:xfrm rot="10800000" flipH="1">
            <a:off x="-3" y="4290197"/>
            <a:ext cx="4932041" cy="237626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F7DA9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628800"/>
            <a:ext cx="9906000" cy="720080"/>
          </a:xfrm>
        </p:spPr>
        <p:txBody>
          <a:bodyPr>
            <a:noAutofit/>
          </a:bodyPr>
          <a:lstStyle/>
          <a:p>
            <a:r>
              <a:rPr lang="zh-TW" altLang="en-US" sz="8000" b="0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動吃動吃</a:t>
            </a: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310908" y="5138138"/>
            <a:ext cx="3489964" cy="1296144"/>
          </a:xfrm>
          <a:prstGeom prst="rect">
            <a:avLst/>
          </a:prstGeom>
          <a:effectLst>
            <a:softEdge rad="127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組別 </a:t>
            </a:r>
            <a:r>
              <a:rPr lang="en-US" altLang="zh-TW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第三組</a:t>
            </a:r>
            <a:endParaRPr lang="en-US" altLang="zh-TW" sz="2800" dirty="0">
              <a:solidFill>
                <a:schemeClr val="tx1">
                  <a:lumMod val="50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指導老師 </a:t>
            </a:r>
            <a:r>
              <a:rPr lang="en-US" altLang="zh-TW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雅婷老師</a:t>
            </a:r>
            <a:endParaRPr lang="en-US" altLang="zh-TW" sz="2800" dirty="0">
              <a:solidFill>
                <a:schemeClr val="tx1">
                  <a:lumMod val="50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副標題 4"/>
          <p:cNvSpPr txBox="1">
            <a:spLocks/>
          </p:cNvSpPr>
          <p:nvPr/>
        </p:nvSpPr>
        <p:spPr bwMode="ltGray">
          <a:xfrm>
            <a:off x="3336801" y="2924944"/>
            <a:ext cx="3704431" cy="129614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組員 </a:t>
            </a:r>
            <a:r>
              <a:rPr lang="en-US" altLang="zh-TW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蔡佳樺、</a:t>
            </a:r>
            <a:r>
              <a:rPr lang="zh-TW" altLang="en-US" sz="28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鍾孟穎</a:t>
            </a:r>
            <a:endParaRPr lang="en-US" altLang="zh-TW" sz="28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          林宜芬、賴威宇</a:t>
            </a:r>
            <a:endParaRPr lang="en-US" altLang="zh-TW" sz="28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PA_椭圆 10"/>
          <p:cNvSpPr/>
          <p:nvPr>
            <p:custDataLst>
              <p:tags r:id="rId3"/>
            </p:custDataLst>
          </p:nvPr>
        </p:nvSpPr>
        <p:spPr>
          <a:xfrm>
            <a:off x="753244" y="1844824"/>
            <a:ext cx="478176" cy="432048"/>
          </a:xfrm>
          <a:prstGeom prst="ellipse">
            <a:avLst/>
          </a:prstGeom>
          <a:solidFill>
            <a:srgbClr val="66BFBD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椭圆 12"/>
          <p:cNvSpPr/>
          <p:nvPr>
            <p:custDataLst>
              <p:tags r:id="rId4"/>
            </p:custDataLst>
          </p:nvPr>
        </p:nvSpPr>
        <p:spPr>
          <a:xfrm>
            <a:off x="1733559" y="2066379"/>
            <a:ext cx="393717" cy="420985"/>
          </a:xfrm>
          <a:prstGeom prst="ellipse">
            <a:avLst/>
          </a:prstGeom>
          <a:solidFill>
            <a:srgbClr val="FC6D5C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椭圆 13"/>
          <p:cNvSpPr/>
          <p:nvPr>
            <p:custDataLst>
              <p:tags r:id="rId5"/>
            </p:custDataLst>
          </p:nvPr>
        </p:nvSpPr>
        <p:spPr>
          <a:xfrm>
            <a:off x="1354056" y="2966900"/>
            <a:ext cx="341908" cy="341908"/>
          </a:xfrm>
          <a:prstGeom prst="ellipse">
            <a:avLst/>
          </a:prstGeom>
          <a:solidFill>
            <a:srgbClr val="8BC066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椭圆 14"/>
          <p:cNvSpPr/>
          <p:nvPr>
            <p:custDataLst>
              <p:tags r:id="rId6"/>
            </p:custDataLst>
          </p:nvPr>
        </p:nvSpPr>
        <p:spPr>
          <a:xfrm>
            <a:off x="1412305" y="1052736"/>
            <a:ext cx="493119" cy="493119"/>
          </a:xfrm>
          <a:prstGeom prst="ellipse">
            <a:avLst/>
          </a:prstGeom>
          <a:solidFill>
            <a:srgbClr val="FBC65C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椭圆 10"/>
          <p:cNvSpPr/>
          <p:nvPr>
            <p:custDataLst>
              <p:tags r:id="rId7"/>
            </p:custDataLst>
          </p:nvPr>
        </p:nvSpPr>
        <p:spPr>
          <a:xfrm>
            <a:off x="7916265" y="3403785"/>
            <a:ext cx="360040" cy="360040"/>
          </a:xfrm>
          <a:prstGeom prst="ellipse">
            <a:avLst/>
          </a:prstGeom>
          <a:solidFill>
            <a:srgbClr val="66BFBD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_椭圆 14"/>
          <p:cNvSpPr/>
          <p:nvPr>
            <p:custDataLst>
              <p:tags r:id="rId8"/>
            </p:custDataLst>
          </p:nvPr>
        </p:nvSpPr>
        <p:spPr>
          <a:xfrm>
            <a:off x="8530378" y="2739712"/>
            <a:ext cx="493119" cy="493119"/>
          </a:xfrm>
          <a:prstGeom prst="ellipse">
            <a:avLst/>
          </a:prstGeom>
          <a:solidFill>
            <a:srgbClr val="FBC65C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D:\本地全端應用網站開發120D\大專\start_fitness\Eva\AI\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237" y="5260811"/>
            <a:ext cx="1310700" cy="117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144016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購物系統介面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88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會員註冊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/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登入</a:t>
            </a:r>
          </a:p>
        </p:txBody>
      </p:sp>
      <p:pic>
        <p:nvPicPr>
          <p:cNvPr id="2" name="20220717_113855">
            <a:hlinkClick r:id="" action="ppaction://media"/>
            <a:extLst>
              <a:ext uri="{FF2B5EF4-FFF2-40B4-BE49-F238E27FC236}">
                <a16:creationId xmlns:a16="http://schemas.microsoft.com/office/drawing/2014/main" xmlns="" id="{67CC9E9D-A61D-B322-46B2-D5312F12A1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400" y="990553"/>
            <a:ext cx="9133200" cy="487689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16DB9A16-5F83-7C1A-2EB1-9B75EDCAB02C}"/>
              </a:ext>
            </a:extLst>
          </p:cNvPr>
          <p:cNvSpPr txBox="1"/>
          <p:nvPr/>
        </p:nvSpPr>
        <p:spPr>
          <a:xfrm>
            <a:off x="1748644" y="602128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PHPMAILER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93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購物車的靜態畫面連動與後端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2738754" y="6021288"/>
            <a:ext cx="442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20220717_122548">
            <a:hlinkClick r:id="" action="ppaction://media"/>
            <a:extLst>
              <a:ext uri="{FF2B5EF4-FFF2-40B4-BE49-F238E27FC236}">
                <a16:creationId xmlns:a16="http://schemas.microsoft.com/office/drawing/2014/main" xmlns="" id="{0C92CADC-EA72-F7B2-B796-EEE1BF204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365" y="990000"/>
            <a:ext cx="9135270" cy="48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0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健身地圖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1496616" y="6021288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leaflet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PHPMAILER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20220717_123227">
            <a:hlinkClick r:id="" action="ppaction://media"/>
            <a:extLst>
              <a:ext uri="{FF2B5EF4-FFF2-40B4-BE49-F238E27FC236}">
                <a16:creationId xmlns:a16="http://schemas.microsoft.com/office/drawing/2014/main" xmlns="" id="{74A9FD32-98D9-A01E-0498-9D8411BE99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365" y="990000"/>
            <a:ext cx="9135270" cy="48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5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980728"/>
            <a:ext cx="9906000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44624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飲食控制遊戲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8DB7FFA7-816A-53CB-3132-C3F2C3746DD6}"/>
              </a:ext>
            </a:extLst>
          </p:cNvPr>
          <p:cNvSpPr txBox="1"/>
          <p:nvPr/>
        </p:nvSpPr>
        <p:spPr>
          <a:xfrm>
            <a:off x="1104566" y="1624441"/>
            <a:ext cx="813690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zh-TW" altLang="en-US" sz="2200" b="1" dirty="0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</a:rPr>
              <a:t>發想</a:t>
            </a:r>
            <a:r>
              <a:rPr lang="en-US" altLang="zh-TW" sz="2200" b="1" dirty="0" smtClean="0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endParaRPr lang="en-US" altLang="zh-TW" sz="2200" b="1" dirty="0">
              <a:solidFill>
                <a:srgbClr val="FFC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200" b="1" dirty="0" smtClean="0">
                <a:latin typeface="微軟正黑體" pitchFamily="34" charset="-120"/>
                <a:ea typeface="微軟正黑體" pitchFamily="34" charset="-120"/>
              </a:rPr>
              <a:t> 為了</a:t>
            </a: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重現控制飲食的難度，遊戲利用健康食物及垃圾食物來影響主角的體重，其中誘惑較小的健康食物不會移動，誘惑較大的垃圾食物則會不停移動，雖不會追著玩家跑，但也閃躲不易，更貼近生活上不小心就跑去吃的現實</a:t>
            </a:r>
            <a:r>
              <a:rPr lang="zh-TW" altLang="en-US" sz="2200" b="1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2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endParaRPr lang="zh-TW" altLang="en-US" sz="2200" b="1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zh-TW" altLang="en-US" sz="22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遊戲規則與目標</a:t>
            </a:r>
            <a:r>
              <a:rPr lang="en-US" altLang="zh-TW" sz="22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使用滑鼠控制主角</a:t>
            </a:r>
            <a:r>
              <a:rPr lang="zh-TW" altLang="en-US" sz="2200" b="1" dirty="0" smtClean="0">
                <a:latin typeface="微軟正黑體" pitchFamily="34" charset="-120"/>
                <a:ea typeface="微軟正黑體" pitchFamily="34" charset="-120"/>
              </a:rPr>
              <a:t>，設法</a:t>
            </a: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在時間內將體重控制在標準值。</a:t>
            </a:r>
          </a:p>
        </p:txBody>
      </p:sp>
      <p:pic>
        <p:nvPicPr>
          <p:cNvPr id="6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16" y="5786564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096499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018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24744"/>
            <a:ext cx="990600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44624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飲食控制遊戲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E7331443-DBAE-A2E3-0286-03152B881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54" r="60020" b="16470"/>
          <a:stretch/>
        </p:blipFill>
        <p:spPr>
          <a:xfrm>
            <a:off x="471760" y="2060848"/>
            <a:ext cx="4386925" cy="4386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226A5204-FF6E-DA34-9EF3-81878BBA33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25" r="60020" b="16400"/>
          <a:stretch/>
        </p:blipFill>
        <p:spPr>
          <a:xfrm>
            <a:off x="5241032" y="2060847"/>
            <a:ext cx="4386925" cy="4386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8269F421-1322-A4F0-303C-FA776DF35586}"/>
              </a:ext>
            </a:extLst>
          </p:cNvPr>
          <p:cNvSpPr txBox="1"/>
          <p:nvPr/>
        </p:nvSpPr>
        <p:spPr>
          <a:xfrm>
            <a:off x="471761" y="1314346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3">
                    <a:lumMod val="75000"/>
                  </a:schemeClr>
                </a:solidFill>
              </a:rPr>
              <a:t>體重不太妙</a:t>
            </a:r>
            <a:endParaRPr lang="en-US" altLang="zh-TW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="" xmlns:a16="http://schemas.microsoft.com/office/drawing/2014/main" id="{A4B17DD7-00C5-BD0F-657A-EA8DA62C45B6}"/>
              </a:ext>
            </a:extLst>
          </p:cNvPr>
          <p:cNvSpPr txBox="1"/>
          <p:nvPr/>
        </p:nvSpPr>
        <p:spPr>
          <a:xfrm>
            <a:off x="5136578" y="1314346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0070C0"/>
                </a:solidFill>
              </a:rPr>
              <a:t>認真控制</a:t>
            </a:r>
            <a:endParaRPr lang="en-US" altLang="zh-TW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952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340768"/>
            <a:ext cx="9906000" cy="5328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216024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後台管理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8DB7FFA7-816A-53CB-3132-C3F2C3746DD6}"/>
              </a:ext>
            </a:extLst>
          </p:cNvPr>
          <p:cNvSpPr txBox="1"/>
          <p:nvPr/>
        </p:nvSpPr>
        <p:spPr>
          <a:xfrm>
            <a:off x="1093131" y="2420888"/>
            <a:ext cx="76042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zh-TW" altLang="en-US" sz="2800" b="1" dirty="0">
                <a:solidFill>
                  <a:srgbClr val="EFB84B"/>
                </a:solidFill>
                <a:latin typeface="微軟正黑體" pitchFamily="34" charset="-120"/>
                <a:ea typeface="微軟正黑體" pitchFamily="34" charset="-120"/>
              </a:rPr>
              <a:t>概念</a:t>
            </a:r>
            <a:r>
              <a:rPr lang="en-US" altLang="zh-TW" sz="2800" b="1" dirty="0" smtClean="0">
                <a:solidFill>
                  <a:srgbClr val="EFB84B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endParaRPr lang="en-US" altLang="zh-TW" sz="2800" b="1" dirty="0">
              <a:solidFill>
                <a:srgbClr val="EFB84B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後台管理員可以透過網頁與程式介面去做新增、刪除、修改資料的動作，並立即在前台更新顯示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</a:br>
            <a:endParaRPr lang="zh-TW" altLang="en-US" sz="2400" b="1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那也由於管理員可以新增、刪除、修改資料，所以必須以帳號與密碼登入的動以防資料被竄改。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2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16" y="5786564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443876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013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7D919923-6A10-1B44-2D76-E0F03F438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8" b="7734"/>
          <a:stretch/>
        </p:blipFill>
        <p:spPr>
          <a:xfrm>
            <a:off x="408742" y="1806699"/>
            <a:ext cx="9144000" cy="4257676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後台管理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EE2B4FEE-6F43-5A43-9C74-3764BCD26A1B}"/>
              </a:ext>
            </a:extLst>
          </p:cNvPr>
          <p:cNvSpPr txBox="1"/>
          <p:nvPr/>
        </p:nvSpPr>
        <p:spPr>
          <a:xfrm>
            <a:off x="2815852" y="980728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登入畫面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72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930E92E3-0113-271B-EC36-2D764ABB3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22" b="5224"/>
          <a:stretch/>
        </p:blipFill>
        <p:spPr>
          <a:xfrm>
            <a:off x="488504" y="1571675"/>
            <a:ext cx="9144000" cy="4472533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後台管理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55FC979A-B2F4-251B-3024-815C1EADD3D6}"/>
              </a:ext>
            </a:extLst>
          </p:cNvPr>
          <p:cNvSpPr txBox="1"/>
          <p:nvPr/>
        </p:nvSpPr>
        <p:spPr>
          <a:xfrm>
            <a:off x="2768253" y="908720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會員管理頁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29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09CD50C8-562E-FD4D-214D-2C775C446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6" b="8562"/>
          <a:stretch/>
        </p:blipFill>
        <p:spPr>
          <a:xfrm>
            <a:off x="392757" y="1556792"/>
            <a:ext cx="9137915" cy="4291558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後台管理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55FC979A-B2F4-251B-3024-815C1EADD3D6}"/>
              </a:ext>
            </a:extLst>
          </p:cNvPr>
          <p:cNvSpPr txBox="1"/>
          <p:nvPr/>
        </p:nvSpPr>
        <p:spPr>
          <a:xfrm>
            <a:off x="2768253" y="908720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庫存管理頁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9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260648"/>
            <a:ext cx="8640960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小組成員與分工介紹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882551"/>
              </p:ext>
            </p:extLst>
          </p:nvPr>
        </p:nvGraphicFramePr>
        <p:xfrm>
          <a:off x="0" y="1071776"/>
          <a:ext cx="9906000" cy="5597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500"/>
                <a:gridCol w="2476500"/>
                <a:gridCol w="2476500"/>
                <a:gridCol w="2476500"/>
              </a:tblGrid>
              <a:tr h="192517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marL="0" indent="0" algn="ctr">
                        <a:buClr>
                          <a:srgbClr val="FFC000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組長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蔡佳樺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0" indent="0" algn="ctr">
                        <a:buClr>
                          <a:srgbClr val="FFC000"/>
                        </a:buClr>
                        <a:buFont typeface="Wingdings" pitchFamily="2" charset="2"/>
                        <a:buNone/>
                      </a:pP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鍾孟穎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林宜芬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賴威宇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971368">
                <a:tc>
                  <a:txBody>
                    <a:bodyPr/>
                    <a:lstStyle/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專案進度規劃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購物系統前端介面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後臺管理系統介面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Tx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運動頁界面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Tx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PPT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製作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LOGO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設計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前端網頁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企劃書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地圖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API</a:t>
                      </a: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會員登入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註冊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會員修改資料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會員訂單管理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購物車的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JS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與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PHP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連動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資料庫的規劃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管理系統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圓角矩形 4"/>
          <p:cNvSpPr/>
          <p:nvPr/>
        </p:nvSpPr>
        <p:spPr>
          <a:xfrm>
            <a:off x="200472" y="1340768"/>
            <a:ext cx="1944216" cy="143445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720752" y="1340768"/>
            <a:ext cx="2016224" cy="14403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5196855" y="1340768"/>
            <a:ext cx="1928664" cy="14805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7689304" y="1340768"/>
            <a:ext cx="2016224" cy="14805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24508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044788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513115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049344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後台管理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55FC979A-B2F4-251B-3024-815C1EADD3D6}"/>
              </a:ext>
            </a:extLst>
          </p:cNvPr>
          <p:cNvSpPr txBox="1"/>
          <p:nvPr/>
        </p:nvSpPr>
        <p:spPr>
          <a:xfrm>
            <a:off x="2768253" y="908720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登出畫面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E07BBFB9-AE43-3CB8-D5DC-C4598DBAF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8" b="5141"/>
          <a:stretch/>
        </p:blipFill>
        <p:spPr>
          <a:xfrm>
            <a:off x="389715" y="1552574"/>
            <a:ext cx="9144000" cy="46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63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648744" y="2420888"/>
            <a:ext cx="4375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>
                <a:solidFill>
                  <a:schemeClr val="accent1"/>
                </a:solidFill>
              </a:rPr>
              <a:t>T</a:t>
            </a:r>
            <a:r>
              <a:rPr lang="en-US" altLang="zh-TW" sz="5400" dirty="0">
                <a:solidFill>
                  <a:schemeClr val="accent2"/>
                </a:solidFill>
              </a:rPr>
              <a:t>h</a:t>
            </a:r>
            <a:r>
              <a:rPr lang="en-US" altLang="zh-TW" sz="5400" dirty="0">
                <a:solidFill>
                  <a:schemeClr val="accent3"/>
                </a:solidFill>
              </a:rPr>
              <a:t>a</a:t>
            </a:r>
            <a:r>
              <a:rPr lang="en-US" altLang="zh-TW" sz="5400" dirty="0">
                <a:solidFill>
                  <a:schemeClr val="accent4"/>
                </a:solidFill>
              </a:rPr>
              <a:t>n</a:t>
            </a:r>
            <a:r>
              <a:rPr lang="en-US" altLang="zh-TW" sz="5400" dirty="0">
                <a:solidFill>
                  <a:schemeClr val="accent5"/>
                </a:solidFill>
              </a:rPr>
              <a:t>k</a:t>
            </a:r>
            <a:r>
              <a:rPr lang="en-US" altLang="zh-TW" sz="5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5400" dirty="0">
                <a:solidFill>
                  <a:schemeClr val="accent6"/>
                </a:solidFill>
              </a:rPr>
              <a:t>y</a:t>
            </a:r>
            <a:r>
              <a:rPr lang="en-US" altLang="zh-TW" sz="5400" dirty="0">
                <a:solidFill>
                  <a:schemeClr val="accent1"/>
                </a:solidFill>
              </a:rPr>
              <a:t>o</a:t>
            </a:r>
            <a:r>
              <a:rPr lang="en-US" altLang="zh-TW" sz="5400" dirty="0">
                <a:solidFill>
                  <a:schemeClr val="accent3"/>
                </a:solidFill>
              </a:rPr>
              <a:t>u</a:t>
            </a:r>
            <a:endParaRPr lang="zh-TW" altLang="en-US" sz="5400" dirty="0" err="1">
              <a:solidFill>
                <a:schemeClr val="accent3"/>
              </a:solidFill>
            </a:endParaRPr>
          </a:p>
        </p:txBody>
      </p:sp>
      <p:pic>
        <p:nvPicPr>
          <p:cNvPr id="1027" name="Picture 3" descr="D:\本地全端應用網站開發120D\大專\start_fitness\Eva\AI\opindex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28" y="3789040"/>
            <a:ext cx="5186844" cy="1224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目標客群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538845" y="1916832"/>
            <a:ext cx="7269079" cy="3996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chemeClr val="tx1"/>
                </a:solidFill>
              </a:rPr>
              <a:t>PPT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chemeClr val="tx1"/>
                </a:solidFill>
              </a:rPr>
              <a:t>1.</a:t>
            </a:r>
            <a:r>
              <a:rPr lang="zh-TW" altLang="en-US" b="0" dirty="0">
                <a:solidFill>
                  <a:schemeClr val="tx1"/>
                </a:solidFill>
              </a:rPr>
              <a:t>分工表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rgbClr val="FF0000"/>
                </a:solidFill>
              </a:rPr>
              <a:t>2.</a:t>
            </a:r>
            <a:r>
              <a:rPr lang="zh-TW" altLang="en-US" b="0" dirty="0">
                <a:solidFill>
                  <a:srgbClr val="FF0000"/>
                </a:solidFill>
              </a:rPr>
              <a:t>技術點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rgbClr val="FF0000"/>
                </a:solidFill>
              </a:rPr>
              <a:t>3.</a:t>
            </a:r>
            <a:r>
              <a:rPr lang="zh-TW" altLang="en-US" b="0" dirty="0">
                <a:solidFill>
                  <a:srgbClr val="FF0000"/>
                </a:solidFill>
              </a:rPr>
              <a:t>系統畫面</a:t>
            </a:r>
            <a:r>
              <a:rPr lang="zh-TW" altLang="en-US" b="0" dirty="0">
                <a:solidFill>
                  <a:schemeClr val="tx1"/>
                </a:solidFill>
              </a:rPr>
              <a:t>	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2050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733256"/>
            <a:ext cx="936104" cy="69300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8" y="1419787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475672" y="3152001"/>
            <a:ext cx="29546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佳樺</a:t>
            </a:r>
            <a:r>
              <a:rPr lang="en-US" altLang="zh-TW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=&gt;</a:t>
            </a:r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人員介紹 理念 </a:t>
            </a:r>
            <a:r>
              <a:rPr lang="en-US" altLang="zh-TW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&gt; </a:t>
            </a:r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 bwMode="ltGray">
          <a:xfrm>
            <a:off x="3872880" y="2038287"/>
            <a:ext cx="5759608" cy="3694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組員報告順序</a:t>
            </a:r>
            <a:endParaRPr kumimoji="0" lang="en-US" altLang="zh-TW" sz="1800" b="1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從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前端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後端 </a:t>
            </a:r>
            <a:r>
              <a:rPr kumimoji="0" lang="zh-TW" alt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從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畫面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管理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solidFill>
                  <a:schemeClr val="bg2">
                    <a:lumMod val="10000"/>
                  </a:schemeClr>
                </a:solidFill>
              </a:rPr>
              <a:t>佳樺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=&gt;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人員介紹 理念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 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孟穎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=&gt;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設計概念 色彩運用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 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宜芬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=&gt;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功能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: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登入 地圖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API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購物車功能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 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威宇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=&gt; 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功能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: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遊戲 後台</a:t>
            </a:r>
          </a:p>
        </p:txBody>
      </p:sp>
    </p:spTree>
    <p:extLst>
      <p:ext uri="{BB962C8B-B14F-4D97-AF65-F5344CB8AC3E}">
        <p14:creationId xmlns:p14="http://schemas.microsoft.com/office/powerpoint/2010/main" val="21011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588694" y="332656"/>
            <a:ext cx="8900810" cy="6048672"/>
          </a:xfrm>
          <a:prstGeom prst="rect">
            <a:avLst/>
          </a:prstGeom>
          <a:solidFill>
            <a:srgbClr val="FFF7EF"/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3175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kumimoji="0" lang="zh-TW" altLang="en-US" sz="30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開發</a:t>
            </a:r>
            <a:r>
              <a:rPr kumimoji="0" lang="zh-TW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技術 </a:t>
            </a:r>
            <a:r>
              <a:rPr kumimoji="0" lang="en-US" altLang="zh-TW" sz="3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| </a:t>
            </a:r>
            <a:r>
              <a:rPr kumimoji="0" lang="zh-TW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使用</a:t>
            </a:r>
            <a:r>
              <a:rPr kumimoji="0" lang="zh-TW" altLang="en-US" sz="30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工具</a:t>
            </a:r>
            <a:endParaRPr kumimoji="0" lang="en-US" altLang="zh-TW" sz="300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動機和目的</a:t>
            </a: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目標客</a:t>
            </a:r>
            <a:r>
              <a:rPr lang="zh-TW" altLang="en-US" sz="3000" dirty="0" smtClean="0">
                <a:solidFill>
                  <a:schemeClr val="bg2">
                    <a:lumMod val="10000"/>
                  </a:schemeClr>
                </a:solidFill>
              </a:rPr>
              <a:t>群</a:t>
            </a:r>
            <a:endParaRPr lang="en-US" altLang="zh-TW" sz="30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網站架構圖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rgbClr val="FF0000"/>
                </a:solidFill>
              </a:rPr>
              <a:t>網站</a:t>
            </a:r>
            <a:r>
              <a:rPr lang="zh-TW" altLang="en-US" sz="3000" dirty="0" smtClean="0">
                <a:solidFill>
                  <a:srgbClr val="FF0000"/>
                </a:solidFill>
              </a:rPr>
              <a:t>流程圖</a:t>
            </a:r>
            <a:r>
              <a:rPr lang="en-US" altLang="zh-TW" sz="3000" dirty="0" smtClean="0">
                <a:solidFill>
                  <a:srgbClr val="FF0000"/>
                </a:solidFill>
              </a:rPr>
              <a:t>?</a:t>
            </a:r>
            <a:endParaRPr lang="zh-TW" altLang="en-US" sz="3000" dirty="0">
              <a:solidFill>
                <a:srgbClr val="FF0000"/>
              </a:solidFill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Logo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設計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色彩計畫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色彩配置 </a:t>
            </a:r>
            <a:endParaRPr lang="en-US" altLang="zh-TW" sz="30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 smtClean="0">
                <a:solidFill>
                  <a:schemeClr val="bg2">
                    <a:lumMod val="10000"/>
                  </a:schemeClr>
                </a:solidFill>
              </a:rPr>
              <a:t>網站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功能介紹 </a:t>
            </a: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流程展示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實際 </a:t>
            </a:r>
            <a:r>
              <a:rPr lang="en-US" altLang="zh-TW" sz="3000" dirty="0" smtClean="0">
                <a:solidFill>
                  <a:schemeClr val="bg2">
                    <a:lumMod val="10000"/>
                  </a:schemeClr>
                </a:solidFill>
              </a:rPr>
              <a:t>DEMO</a:t>
            </a:r>
            <a:endParaRPr lang="en-US" altLang="zh-TW" sz="3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04528" y="476672"/>
            <a:ext cx="8640960" cy="69269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zh-TW" altLang="en-US" sz="4000" dirty="0" smtClean="0">
                <a:solidFill>
                  <a:schemeClr val="tx1"/>
                </a:solidFill>
              </a:rPr>
              <a:t>目錄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pic>
        <p:nvPicPr>
          <p:cNvPr id="2050" name="Picture 2" descr="D:\本地全端應用網站開發120D\大專\start_fitness\Eva\AI\opindex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89" y="4941168"/>
            <a:ext cx="3356194" cy="792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開發技術與工具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126876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C:\Users\User\OneDrive\桌面\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1" y="1552733"/>
            <a:ext cx="270379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User\OneDrive\桌面\ppt0718\0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" t="35783" r="59443" b="35081"/>
          <a:stretch/>
        </p:blipFill>
        <p:spPr bwMode="auto">
          <a:xfrm>
            <a:off x="4089497" y="3521741"/>
            <a:ext cx="1871615" cy="894637"/>
          </a:xfrm>
          <a:prstGeom prst="rect">
            <a:avLst/>
          </a:prstGeom>
          <a:noFill/>
          <a:scene3d>
            <a:camera prst="obliqueBottom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User\OneDrive\桌面\ppt0718\1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24226" r="25633" b="51547"/>
          <a:stretch/>
        </p:blipFill>
        <p:spPr bwMode="auto">
          <a:xfrm>
            <a:off x="4074632" y="4923528"/>
            <a:ext cx="2183648" cy="73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本地全端應用網站開發120D\大專\start_fitness\Maria\img\bootstra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49" y="4690592"/>
            <a:ext cx="1371004" cy="140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本地全端應用網站開發120D\大專\start_fitness\Maria\img\larave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77" y="5391944"/>
            <a:ext cx="2407827" cy="75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OneDrive\桌面\ppt0718\11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27416" r="25625" b="19086"/>
          <a:stretch/>
        </p:blipFill>
        <p:spPr bwMode="auto">
          <a:xfrm>
            <a:off x="4074632" y="1986836"/>
            <a:ext cx="1973152" cy="11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OneDrive\桌面\ppt0718\04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49" b="94761" l="600" r="95600">
                        <a14:foregroundMark x1="18100" y1="27273" x2="42800" y2="33898"/>
                        <a14:foregroundMark x1="13000" y1="43297" x2="25000" y2="36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55" b="4255"/>
          <a:stretch/>
        </p:blipFill>
        <p:spPr bwMode="auto">
          <a:xfrm>
            <a:off x="2181850" y="4934603"/>
            <a:ext cx="1475006" cy="9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User\OneDrive\桌面\ppt0718\05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0" b="17537"/>
          <a:stretch/>
        </p:blipFill>
        <p:spPr bwMode="auto">
          <a:xfrm>
            <a:off x="708771" y="3507854"/>
            <a:ext cx="2469852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User\OneDrive\桌面\ppt0718\06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765" y="1849342"/>
            <a:ext cx="2398818" cy="63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User\OneDrive\桌面\ppt0718\07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522" y="3853790"/>
            <a:ext cx="2185305" cy="113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User\OneDrive\桌面\ppt0718\08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5139" l="0" r="100000">
                        <a14:foregroundMark x1="16524" y1="61806" x2="10826" y2="62500"/>
                        <a14:foregroundMark x1="31909" y1="22917" x2="31624" y2="36111"/>
                        <a14:foregroundMark x1="47863" y1="17361" x2="48433" y2="27083"/>
                        <a14:foregroundMark x1="85755" y1="43750" x2="88319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358"/>
          <a:stretch/>
        </p:blipFill>
        <p:spPr bwMode="auto">
          <a:xfrm>
            <a:off x="7398070" y="2856255"/>
            <a:ext cx="1872208" cy="66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6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動機與目的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848544" y="1698737"/>
            <a:ext cx="8064896" cy="4610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    現代人對於健康、樣貌、健身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與營養飲食的觀念越發普及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。網路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媒體的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進步也造就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網路資訊數量龐大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。參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雜許多正確或誤導的</a:t>
            </a:r>
            <a:r>
              <a:rPr lang="zh-TW" altLang="en-US" sz="2400" dirty="0">
                <a:solidFill>
                  <a:schemeClr val="tx1"/>
                </a:solidFill>
              </a:rPr>
              <a:t>觀念，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同時，近年來的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健身</a:t>
            </a:r>
            <a:r>
              <a:rPr lang="zh-TW" altLang="en-US" sz="2400" dirty="0" smtClean="0">
                <a:solidFill>
                  <a:schemeClr val="tx1"/>
                </a:solidFill>
              </a:rPr>
              <a:t>趨勢與重視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造就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健身房林立，許多人可能想踏出這一步，但苦於一個開頭或推手。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schemeClr val="tx1"/>
                </a:solidFill>
              </a:rPr>
              <a:t>因此</a:t>
            </a:r>
            <a:r>
              <a:rPr lang="zh-TW" altLang="en-US" sz="2400" dirty="0">
                <a:solidFill>
                  <a:schemeClr val="tx1"/>
                </a:solidFill>
              </a:rPr>
              <a:t>我們開創一個資訊整合平台，整合並提供客觀資訊提供使用者參考，成為健身小白的新手村。</a:t>
            </a:r>
            <a:endParaRPr lang="en-US" altLang="zh-TW" sz="2400" dirty="0">
              <a:solidFill>
                <a:schemeClr val="tx1"/>
              </a:solidFill>
            </a:endParaRPr>
          </a:p>
        </p:txBody>
      </p:sp>
      <p:pic>
        <p:nvPicPr>
          <p:cNvPr id="8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8" y="1419787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424" y="5877272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31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目標客群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538845" y="1916832"/>
            <a:ext cx="7269079" cy="3996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>
                <a:solidFill>
                  <a:schemeClr val="tx1"/>
                </a:solidFill>
              </a:rPr>
              <a:t>有</a:t>
            </a:r>
            <a:r>
              <a:rPr lang="zh-TW" altLang="en-US" dirty="0">
                <a:solidFill>
                  <a:schemeClr val="tx1"/>
                </a:solidFill>
              </a:rPr>
              <a:t>健身觀念但還沒展開計畫的準健身小白	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</a:rPr>
              <a:t>想開始但還很徬徨的健身小白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</a:rPr>
              <a:t>剛開始但資訊還不成熟的健身小白	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2050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733256"/>
            <a:ext cx="936104" cy="69300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8" y="1419787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4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216024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網站架構圖</a:t>
            </a:r>
          </a:p>
        </p:txBody>
      </p:sp>
      <p:pic>
        <p:nvPicPr>
          <p:cNvPr id="2" name="Picture 2" descr="D:\本地全端應用網站開發120D\88.大磚啼\規劃資料\1657886195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6" y="1120527"/>
            <a:ext cx="9455002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68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Logo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設計 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| 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色彩計畫 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| 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色彩配置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xmlns="" id="{87E02326-0A66-F416-E27F-CCC25B44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90" y="1095464"/>
            <a:ext cx="7455843" cy="248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AA8709B-146C-1E0E-7948-190E737CA1E9}"/>
              </a:ext>
            </a:extLst>
          </p:cNvPr>
          <p:cNvSpPr/>
          <p:nvPr/>
        </p:nvSpPr>
        <p:spPr>
          <a:xfrm>
            <a:off x="377477" y="4005064"/>
            <a:ext cx="2487291" cy="223224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EF7A52C7-DE76-3F6C-64E6-4D83019BB8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0" y="4268491"/>
            <a:ext cx="1972823" cy="176631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8DB7FFA7-816A-53CB-3132-C3F2C3746DD6}"/>
              </a:ext>
            </a:extLst>
          </p:cNvPr>
          <p:cNvSpPr txBox="1"/>
          <p:nvPr/>
        </p:nvSpPr>
        <p:spPr>
          <a:xfrm>
            <a:off x="3224808" y="3933056"/>
            <a:ext cx="6336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Logo</a:t>
            </a:r>
            <a:r>
              <a:rPr lang="zh-TW" alt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設計</a:t>
            </a:r>
            <a:r>
              <a:rPr lang="en-US" altLang="zh-TW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altLang="zh-TW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LOGO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用「啞鈴」、「叉子」相交形成一個叉，表達運動與飲食兩者缺一不可，健身需要兩者相輔相成，並以文字表達健身動滋動滋的律動感。</a:t>
            </a:r>
          </a:p>
          <a:p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色彩計畫</a:t>
            </a: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使用代表運動的粉藍與飲食的淡橘色，營造健身新手無痛入門的氛圍，緩和減肥的沉重的感受</a:t>
            </a:r>
          </a:p>
        </p:txBody>
      </p:sp>
    </p:spTree>
    <p:extLst>
      <p:ext uri="{BB962C8B-B14F-4D97-AF65-F5344CB8AC3E}">
        <p14:creationId xmlns:p14="http://schemas.microsoft.com/office/powerpoint/2010/main" val="9406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277</TotalTime>
  <Words>619</Words>
  <Application>Microsoft Office PowerPoint</Application>
  <PresentationFormat>A4 紙張 (210x297 公釐)</PresentationFormat>
  <Paragraphs>94</Paragraphs>
  <Slides>21</Slides>
  <Notes>0</Notes>
  <HiddenSlides>0</HiddenSlides>
  <MMClips>3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2" baseType="lpstr">
      <vt:lpstr>2020簡報範本_light</vt:lpstr>
      <vt:lpstr>動吃動吃</vt:lpstr>
      <vt:lpstr>小組成員與分工介紹</vt:lpstr>
      <vt:lpstr>目標客群</vt:lpstr>
      <vt:lpstr>目錄</vt:lpstr>
      <vt:lpstr>開發技術與工具</vt:lpstr>
      <vt:lpstr>動機與目的</vt:lpstr>
      <vt:lpstr>目標客群</vt:lpstr>
      <vt:lpstr>網站架構圖</vt:lpstr>
      <vt:lpstr>Logo設計 | 色彩計畫 | 色彩配置 </vt:lpstr>
      <vt:lpstr>購物系統介面</vt:lpstr>
      <vt:lpstr>會員註冊/登入</vt:lpstr>
      <vt:lpstr>購物車的靜態畫面連動與後端</vt:lpstr>
      <vt:lpstr>健身地圖</vt:lpstr>
      <vt:lpstr>飲食控制遊戲</vt:lpstr>
      <vt:lpstr>飲食控制遊戲</vt:lpstr>
      <vt:lpstr>後台管理</vt:lpstr>
      <vt:lpstr>後台管理</vt:lpstr>
      <vt:lpstr>後台管理</vt:lpstr>
      <vt:lpstr>後台管理</vt:lpstr>
      <vt:lpstr>後台管理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User</cp:lastModifiedBy>
  <cp:revision>38</cp:revision>
  <dcterms:created xsi:type="dcterms:W3CDTF">2021-04-12T00:49:08Z</dcterms:created>
  <dcterms:modified xsi:type="dcterms:W3CDTF">2022-07-17T06:28:30Z</dcterms:modified>
</cp:coreProperties>
</file>